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75" r:id="rId3"/>
    <p:sldId id="288" r:id="rId4"/>
    <p:sldId id="276" r:id="rId5"/>
    <p:sldId id="277" r:id="rId6"/>
    <p:sldId id="286" r:id="rId7"/>
    <p:sldId id="287" r:id="rId8"/>
    <p:sldId id="278" r:id="rId9"/>
    <p:sldId id="285" r:id="rId10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3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4803343 w 1000"/>
              <a:gd name="T3" fmla="*/ 0 h 1000"/>
              <a:gd name="T4" fmla="*/ 4803343 w 1000"/>
              <a:gd name="T5" fmla="*/ 109538 h 1000"/>
              <a:gd name="T6" fmla="*/ 0 w 1000"/>
              <a:gd name="T7" fmla="*/ 109538 h 1000"/>
              <a:gd name="T8" fmla="*/ 0 w 1000"/>
              <a:gd name="T9" fmla="*/ 0 h 1000"/>
              <a:gd name="T10" fmla="*/ 7772400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15CE7-97E9-4C02-949C-0435251555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D9222-6901-495C-AE42-EBB6949BB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06788-850B-45D2-8668-A38F113BA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2A97B2-A9E5-4BC1-AC5A-D1A2BAF8EE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17DF-BAE5-439C-A538-808D74638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FE94D-A907-49CE-A950-3E0240BD22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7DFC40-CE4D-43B6-8343-0EC139069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19027E-D4FC-4DE5-8BA0-E42C102A54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76B83-228B-4119-9F30-00B14126E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B2DE6-3619-455C-86C6-5456CA1D5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C0AD6-C3ED-4830-8058-86E2B3C455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4655511 w 1000"/>
              <a:gd name="T3" fmla="*/ 0 h 1000"/>
              <a:gd name="T4" fmla="*/ 4655511 w 1000"/>
              <a:gd name="T5" fmla="*/ 109537 h 1000"/>
              <a:gd name="T6" fmla="*/ 0 w 1000"/>
              <a:gd name="T7" fmla="*/ 109537 h 1000"/>
              <a:gd name="T8" fmla="*/ 0 w 1000"/>
              <a:gd name="T9" fmla="*/ 0 h 1000"/>
              <a:gd name="T10" fmla="*/ 7958138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13DFD62-D7AE-48E5-B1F9-6D756487F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VP@sdmha.org" TargetMode="External"/><Relationship Id="rId2" Type="http://schemas.openxmlformats.org/officeDocument/2006/relationships/hyperlink" Target="mailto:mites@sdmha.or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010400" cy="2971800"/>
          </a:xfrm>
        </p:spPr>
        <p:txBody>
          <a:bodyPr/>
          <a:lstStyle/>
          <a:p>
            <a:pPr eaLnBrk="1" hangingPunct="1"/>
            <a:r>
              <a:rPr lang="en-US" altLang="en-US" sz="3200" dirty="0"/>
              <a:t> </a:t>
            </a:r>
          </a:p>
          <a:p>
            <a:pPr algn="ctr" eaLnBrk="1" hangingPunct="1"/>
            <a:r>
              <a:rPr lang="en-US" altLang="en-US" sz="3200" dirty="0" smtClean="0"/>
              <a:t>2020 </a:t>
            </a:r>
            <a:r>
              <a:rPr lang="en-US" altLang="en-US" sz="3200" dirty="0"/>
              <a:t>– </a:t>
            </a:r>
            <a:r>
              <a:rPr lang="en-US" altLang="en-US" sz="3200" dirty="0" smtClean="0"/>
              <a:t>2021 </a:t>
            </a:r>
            <a:r>
              <a:rPr lang="en-US" altLang="en-US" sz="3200" dirty="0"/>
              <a:t>Season</a:t>
            </a:r>
          </a:p>
          <a:p>
            <a:pPr algn="ctr" eaLnBrk="1" hangingPunct="1"/>
            <a:r>
              <a:rPr lang="en-US" altLang="en-US" sz="3200" dirty="0"/>
              <a:t> New Member Orientation</a:t>
            </a:r>
          </a:p>
          <a:p>
            <a:pPr algn="ctr" eaLnBrk="1" hangingPunct="1"/>
            <a:r>
              <a:rPr lang="en-US" altLang="en-US" dirty="0"/>
              <a:t>	</a:t>
            </a:r>
          </a:p>
          <a:p>
            <a:pPr algn="ctr" eaLnBrk="1" hangingPunct="1"/>
            <a:r>
              <a:rPr lang="en-US" altLang="en-US" sz="2400" dirty="0"/>
              <a:t>  </a:t>
            </a:r>
            <a:r>
              <a:rPr lang="en-US" altLang="en-US" sz="3200" dirty="0"/>
              <a:t>     </a:t>
            </a:r>
            <a:endParaRPr lang="en-US" altLang="en-US" sz="2400" dirty="0"/>
          </a:p>
          <a:p>
            <a:pPr eaLnBrk="1" hangingPunct="1"/>
            <a:endParaRPr lang="en-US" altLang="en-US" sz="3600" dirty="0"/>
          </a:p>
        </p:txBody>
      </p:sp>
      <p:pic>
        <p:nvPicPr>
          <p:cNvPr id="3075" name="Picture 4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3076" name="Text Box 5"/>
          <p:cNvSpPr txBox="1">
            <a:spLocks noChangeArrowheads="1"/>
          </p:cNvSpPr>
          <p:nvPr/>
        </p:nvSpPr>
        <p:spPr bwMode="auto">
          <a:xfrm>
            <a:off x="685800" y="762000"/>
            <a:ext cx="80772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 dirty="0" err="1" smtClean="0"/>
              <a:t>S</a:t>
            </a:r>
            <a:r>
              <a:rPr lang="en-US" altLang="en-US" sz="2400" dirty="0" err="1" smtClean="0"/>
              <a:t>trathroy</a:t>
            </a:r>
            <a:r>
              <a:rPr lang="en-US" altLang="en-US" sz="5500" dirty="0" err="1" smtClean="0"/>
              <a:t>D</a:t>
            </a:r>
            <a:r>
              <a:rPr lang="en-US" altLang="en-US" sz="2400" dirty="0" err="1" smtClean="0"/>
              <a:t>istrict</a:t>
            </a:r>
            <a:r>
              <a:rPr lang="en-US" altLang="en-US" sz="5500" dirty="0" err="1" smtClean="0"/>
              <a:t>M</a:t>
            </a:r>
            <a:r>
              <a:rPr lang="en-US" altLang="en-US" sz="2400" dirty="0" err="1" smtClean="0"/>
              <a:t>inor</a:t>
            </a:r>
            <a:r>
              <a:rPr lang="en-US" altLang="en-US" sz="5500" dirty="0" err="1" smtClean="0"/>
              <a:t>H</a:t>
            </a:r>
            <a:r>
              <a:rPr lang="en-US" altLang="en-US" sz="2400" dirty="0" err="1" smtClean="0"/>
              <a:t>ockey</a:t>
            </a:r>
            <a:r>
              <a:rPr lang="en-US" altLang="en-US" sz="5500" dirty="0" err="1" smtClean="0"/>
              <a:t>A</a:t>
            </a:r>
            <a:r>
              <a:rPr lang="en-US" altLang="en-US" sz="2400" dirty="0" err="1" smtClean="0"/>
              <a:t>ssociation</a:t>
            </a:r>
            <a:endParaRPr lang="en-US" altLang="en-US" sz="2400" dirty="0"/>
          </a:p>
        </p:txBody>
      </p:sp>
      <p:pic>
        <p:nvPicPr>
          <p:cNvPr id="1026" name="Picture 2" descr="C:\Users\Juanita1026\AppData\Local\Microsoft\Windows\INetCache\IE\S0JB1KZK\hockey_PNG9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343400"/>
            <a:ext cx="4095750" cy="19055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5123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Mission Statement</a:t>
            </a:r>
          </a:p>
        </p:txBody>
      </p:sp>
      <p:sp>
        <p:nvSpPr>
          <p:cNvPr id="5124" name="Rectangle 5"/>
          <p:cNvSpPr>
            <a:spLocks noChangeArrowheads="1"/>
          </p:cNvSpPr>
          <p:nvPr/>
        </p:nvSpPr>
        <p:spPr bwMode="auto">
          <a:xfrm>
            <a:off x="685800" y="2971800"/>
            <a:ext cx="80772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400" dirty="0"/>
              <a:t>Provide a fun, safe and positive experience that encourages our kids to develop as hockey players, grow as individuals and gain experience </a:t>
            </a:r>
          </a:p>
          <a:p>
            <a:pPr algn="ctr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400" dirty="0"/>
              <a:t>in a team environment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endParaRPr lang="en-CA" altLang="en-US" sz="24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000" b="1" dirty="0"/>
              <a:t>P</a:t>
            </a:r>
            <a:r>
              <a:rPr lang="en-CA" altLang="en-US" sz="1600" dirty="0"/>
              <a:t>rovide an atmosphere that helps build confidence in our players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000" b="1" dirty="0"/>
              <a:t>L</a:t>
            </a:r>
            <a:r>
              <a:rPr lang="en-CA" altLang="en-US" sz="1600" dirty="0"/>
              <a:t>isten for the laughter and make it fun...it’s a great game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000" b="1" dirty="0"/>
              <a:t>A</a:t>
            </a:r>
            <a:r>
              <a:rPr lang="en-CA" altLang="en-US" sz="1600" dirty="0"/>
              <a:t>lways teach fair play and good sportsmanship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en-CA" altLang="en-US" sz="2000" b="1" dirty="0"/>
              <a:t>Y</a:t>
            </a:r>
            <a:r>
              <a:rPr lang="en-CA" altLang="en-US" sz="1600" dirty="0"/>
              <a:t>es…you can make a positive difference</a:t>
            </a:r>
            <a:endParaRPr lang="en-US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838200" y="2590800"/>
            <a:ext cx="69342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1050" dirty="0" smtClean="0"/>
              <a:t>Jock (male)</a:t>
            </a:r>
            <a:r>
              <a:rPr lang="en-US" sz="1050" dirty="0"/>
              <a:t>		- Fitted according to waist size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 smtClean="0"/>
              <a:t>Jill  (female)</a:t>
            </a:r>
            <a:r>
              <a:rPr lang="en-US" sz="1050" dirty="0"/>
              <a:t>		- Fitted according to waist size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Shin Pads		- Must cover entire kneecap area, front and side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Pants		- Must protect front and side of thigh, tail bone, hip &amp; kidney area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Shoulder Pads	- Must protect shoulder joint, collar bone, chest, back, and upper arm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Elbow Pads		- Must protect entire elbow, parts of upper arm and forearm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Helmet		- Must be CSA approved with unexpired date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Facemask		- Must be CSA approved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Gloves		- Should be snug, palms pliable so the player can grip the stick easily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Skates		- Must be sharpened, blade covers are recommended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Neck Guards		- Must bear the BNQ certification logo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Mouth Guards	- Shock Doctor or sized and fitted by your Dentist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Sticks		- Should reach between the chin and mouth of the player in street shoes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Hockey Socks	- Provided by Tim Horton’s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1050" dirty="0"/>
              <a:t>Hockey Sweaters	- Provided by Tim Horton’s (Player can keep at end of season)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1050" dirty="0"/>
          </a:p>
          <a:p>
            <a:pPr algn="ctr" eaLnBrk="1" hangingPunct="1">
              <a:lnSpc>
                <a:spcPct val="90000"/>
              </a:lnSpc>
              <a:defRPr/>
            </a:pPr>
            <a:r>
              <a:rPr lang="en-US" sz="1600" dirty="0" smtClean="0"/>
              <a:t>THANK YOU TIM HORTON’S for SPONSORING U6 &amp; U7!</a:t>
            </a:r>
            <a:endParaRPr lang="en-US" sz="1600" dirty="0"/>
          </a:p>
        </p:txBody>
      </p:sp>
      <p:pic>
        <p:nvPicPr>
          <p:cNvPr id="14339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8077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 dirty="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 smtClean="0"/>
              <a:t>Equipment List for all Divisions (U6 – U18)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60756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315200" cy="3200400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sz="1800" dirty="0"/>
              <a:t>  Member of </a:t>
            </a:r>
            <a:r>
              <a:rPr lang="en-US" altLang="en-US" sz="1800" dirty="0" smtClean="0"/>
              <a:t>Ontario Minor Hockey Association</a:t>
            </a:r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eaLnBrk="1" hangingPunct="1">
              <a:buFontTx/>
              <a:buChar char="•"/>
            </a:pPr>
            <a:r>
              <a:rPr lang="en-US" altLang="en-US" sz="1800" dirty="0"/>
              <a:t>  SDMHA is a “BB” Centre</a:t>
            </a:r>
          </a:p>
          <a:p>
            <a:pPr eaLnBrk="1" hangingPunct="1"/>
            <a:endParaRPr lang="en-US" altLang="en-US" sz="1800" dirty="0"/>
          </a:p>
          <a:p>
            <a:pPr eaLnBrk="1" hangingPunct="1">
              <a:buFontTx/>
              <a:buChar char="•"/>
            </a:pPr>
            <a:r>
              <a:rPr lang="en-US" altLang="en-US" sz="1800" dirty="0"/>
              <a:t>  Registration for </a:t>
            </a:r>
            <a:r>
              <a:rPr lang="en-US" altLang="en-US" sz="1800" dirty="0" smtClean="0"/>
              <a:t>each season is approximately 450 players</a:t>
            </a:r>
            <a:endParaRPr lang="en-US" altLang="en-US" sz="1800" dirty="0"/>
          </a:p>
          <a:p>
            <a:pPr eaLnBrk="1" hangingPunct="1"/>
            <a:endParaRPr lang="en-US" altLang="en-US" sz="1800" dirty="0"/>
          </a:p>
          <a:p>
            <a:pPr eaLnBrk="1" hangingPunct="1">
              <a:buFontTx/>
              <a:buChar char="•"/>
            </a:pPr>
            <a:r>
              <a:rPr lang="en-US" altLang="en-US" sz="1800" dirty="0"/>
              <a:t>  </a:t>
            </a:r>
            <a:r>
              <a:rPr lang="en-US" altLang="en-US" sz="1800" dirty="0" smtClean="0"/>
              <a:t>We </a:t>
            </a:r>
            <a:r>
              <a:rPr lang="en-US" altLang="en-US" sz="1800" dirty="0"/>
              <a:t>ice </a:t>
            </a:r>
            <a:r>
              <a:rPr lang="en-US" altLang="en-US" sz="1800" dirty="0" smtClean="0"/>
              <a:t>teams from U6 </a:t>
            </a:r>
            <a:r>
              <a:rPr lang="en-US" altLang="en-US" sz="1200" dirty="0" smtClean="0"/>
              <a:t>(formerly </a:t>
            </a:r>
            <a:r>
              <a:rPr lang="en-US" altLang="en-US" sz="1200" dirty="0" err="1" smtClean="0"/>
              <a:t>PreSchool</a:t>
            </a:r>
            <a:r>
              <a:rPr lang="en-US" altLang="en-US" sz="1200" dirty="0" smtClean="0"/>
              <a:t>) </a:t>
            </a:r>
            <a:r>
              <a:rPr lang="en-US" altLang="en-US" sz="1800" dirty="0" smtClean="0"/>
              <a:t>to U18 </a:t>
            </a:r>
            <a:r>
              <a:rPr lang="en-US" altLang="en-US" sz="1200" dirty="0" smtClean="0"/>
              <a:t>(formerly Midget)</a:t>
            </a:r>
            <a:endParaRPr lang="en-US" altLang="en-US" sz="1200" dirty="0"/>
          </a:p>
          <a:p>
            <a:pPr eaLnBrk="1" hangingPunct="1"/>
            <a:endParaRPr lang="en-US" altLang="en-US" sz="1800" dirty="0"/>
          </a:p>
          <a:p>
            <a:pPr eaLnBrk="1" hangingPunct="1">
              <a:buFontTx/>
              <a:buChar char="•"/>
            </a:pPr>
            <a:r>
              <a:rPr lang="en-US" altLang="en-US" sz="1800" dirty="0"/>
              <a:t> Teams compete at the “Rep”, “AE” and Local League </a:t>
            </a:r>
            <a:r>
              <a:rPr lang="en-US" altLang="en-US" sz="1800" dirty="0" smtClean="0"/>
              <a:t>levels</a:t>
            </a:r>
            <a:endParaRPr lang="en-US" altLang="en-US" sz="1800" dirty="0"/>
          </a:p>
          <a:p>
            <a:pPr eaLnBrk="1" hangingPunct="1"/>
            <a:endParaRPr lang="en-US" altLang="en-US" sz="2400" dirty="0"/>
          </a:p>
          <a:p>
            <a:pPr eaLnBrk="1" hangingPunct="1">
              <a:buFontTx/>
              <a:buChar char="•"/>
            </a:pPr>
            <a:endParaRPr lang="en-US" altLang="en-US" sz="2400" dirty="0"/>
          </a:p>
        </p:txBody>
      </p:sp>
      <p:pic>
        <p:nvPicPr>
          <p:cNvPr id="6147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General Association Information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239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2000" dirty="0"/>
              <a:t>  </a:t>
            </a:r>
            <a:r>
              <a:rPr lang="en-US" altLang="en-US" sz="1800" dirty="0" smtClean="0"/>
              <a:t>Rep and AE </a:t>
            </a:r>
            <a:r>
              <a:rPr lang="en-US" altLang="en-US" sz="1800" dirty="0"/>
              <a:t>teams play in the Shamrock League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 </a:t>
            </a:r>
            <a:r>
              <a:rPr lang="en-US" altLang="en-US" sz="1700" dirty="0"/>
              <a:t>Local League teams play in the Lambton Middlesex League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 Our “AAA” Centre is the Elgin-Middlesex Chiefs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/>
              <a:t>  SDMHA’s annual operating budget </a:t>
            </a:r>
            <a:r>
              <a:rPr lang="en-US" altLang="en-US" sz="1800" dirty="0" smtClean="0"/>
              <a:t>is approximately </a:t>
            </a:r>
            <a:r>
              <a:rPr lang="en-US" altLang="en-US" sz="1800" dirty="0"/>
              <a:t>$450k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600" dirty="0"/>
              <a:t>  </a:t>
            </a:r>
            <a:r>
              <a:rPr lang="en-US" altLang="en-US" sz="1600" dirty="0" smtClean="0"/>
              <a:t>SDMHA hosts 3 Annual </a:t>
            </a:r>
            <a:r>
              <a:rPr lang="en-US" altLang="en-US" sz="1600" dirty="0"/>
              <a:t>Tournaments </a:t>
            </a:r>
            <a:r>
              <a:rPr lang="en-US" altLang="en-US" sz="1600" dirty="0" smtClean="0"/>
              <a:t>- Rep/AE Olympics, John Henry LL Tournament and a Jr. Rockets Jamboree</a:t>
            </a:r>
            <a:endParaRPr lang="en-US" altLang="en-US" sz="1600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</p:txBody>
      </p:sp>
      <p:pic>
        <p:nvPicPr>
          <p:cNvPr id="7171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General Association Information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239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While all teams are designed to be competitive, Rep teams represent the highest level of play within any division of the SDMHA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Players in U11 and above </a:t>
            </a:r>
            <a:r>
              <a:rPr lang="en-US" altLang="en-US" sz="1800" i="1" dirty="0" smtClean="0"/>
              <a:t>may</a:t>
            </a:r>
            <a:r>
              <a:rPr lang="en-US" altLang="en-US" sz="1800" dirty="0" smtClean="0"/>
              <a:t> choose to try out for the Rep team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If not successful at making the Rep cut, players will automatically be eligible to try out for the AE team in the same division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If not successful at making the AE team, players will be assigned to a Local League team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It is not a requirement to try out when registering for minor hockey.  Players may wish to play Local League only.</a:t>
            </a: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endParaRPr lang="en-US" altLang="en-US" sz="1800" dirty="0"/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 smtClean="0"/>
              <a:t> </a:t>
            </a:r>
            <a:endParaRPr lang="en-US" altLang="en-US" sz="2400" dirty="0"/>
          </a:p>
        </p:txBody>
      </p:sp>
      <p:pic>
        <p:nvPicPr>
          <p:cNvPr id="7171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General Association Information</a:t>
            </a:r>
          </a:p>
        </p:txBody>
      </p:sp>
    </p:spTree>
    <p:extLst>
      <p:ext uri="{BB962C8B-B14F-4D97-AF65-F5344CB8AC3E}">
        <p14:creationId xmlns:p14="http://schemas.microsoft.com/office/powerpoint/2010/main" val="2421895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7239000" cy="3429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b="1" dirty="0" smtClean="0"/>
              <a:t>Our only fundraiser </a:t>
            </a:r>
            <a:r>
              <a:rPr lang="en-US" altLang="en-US" sz="1800" dirty="0" smtClean="0"/>
              <a:t>is a mandatory Cash Calendar which is sold to the first two players in a household to register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Families keep the cash as they sell the tickets</a:t>
            </a:r>
          </a:p>
          <a:p>
            <a:pPr eaLnBrk="1" hangingPunct="1">
              <a:lnSpc>
                <a:spcPct val="90000"/>
              </a:lnSpc>
            </a:pPr>
            <a:endParaRPr lang="en-US" altLang="en-US" sz="1800" dirty="0" smtClean="0"/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b="1" dirty="0" smtClean="0"/>
              <a:t>We need many volunteers </a:t>
            </a:r>
            <a:r>
              <a:rPr lang="en-US" altLang="en-US" sz="1800" dirty="0" smtClean="0"/>
              <a:t>to help make our organization successful throughout the year.  A $200 volunteer fee is charged for each of the first 2 players in a household to register.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When a person signs up and volunteers 8 hours of their time with SDMHA, the volunteer fee is returned to them.</a:t>
            </a:r>
          </a:p>
          <a:p>
            <a:pPr eaLnBrk="1" hangingPunct="1">
              <a:lnSpc>
                <a:spcPct val="90000"/>
              </a:lnSpc>
              <a:buFontTx/>
              <a:buChar char="•"/>
            </a:pPr>
            <a:r>
              <a:rPr lang="en-US" altLang="en-US" sz="1800" dirty="0" smtClean="0"/>
              <a:t>Volunteer hours are transferrable to others – just let the volunteer coordinator know the details.</a:t>
            </a:r>
          </a:p>
        </p:txBody>
      </p:sp>
      <p:pic>
        <p:nvPicPr>
          <p:cNvPr id="7171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80772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 dirty="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General Association </a:t>
            </a:r>
            <a:r>
              <a:rPr lang="en-US" altLang="en-US" sz="2000" dirty="0" smtClean="0"/>
              <a:t>Information – </a:t>
            </a:r>
            <a:r>
              <a:rPr lang="en-US" altLang="en-US" sz="1600" dirty="0" smtClean="0"/>
              <a:t>Cash Calendar &amp; Volunteer Fee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9561781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1752600"/>
            <a:ext cx="35814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en-US" sz="1300" b="1" dirty="0"/>
              <a:t>President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/>
              <a:t>Warren </a:t>
            </a:r>
            <a:r>
              <a:rPr lang="en-US" altLang="en-US" sz="1300" dirty="0" err="1"/>
              <a:t>Woodiwiss</a:t>
            </a:r>
            <a:endParaRPr lang="en-US" altLang="en-US" sz="1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Vice-President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 smtClean="0"/>
              <a:t>Jason Urquhart</a:t>
            </a:r>
            <a:endParaRPr lang="en-US" altLang="en-US" sz="1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Secretary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 smtClean="0"/>
              <a:t>Lloyd Mailloux</a:t>
            </a:r>
            <a:endParaRPr lang="en-US" altLang="en-US" sz="1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Treasurer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 smtClean="0"/>
              <a:t>Lisa Morgan</a:t>
            </a:r>
            <a:endParaRPr lang="en-US" altLang="en-US" sz="1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Registrar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/>
              <a:t>Juanita Vandenberg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Coaching </a:t>
            </a:r>
            <a:r>
              <a:rPr lang="en-US" altLang="en-US" sz="1300" b="1" dirty="0" err="1"/>
              <a:t>Convenor</a:t>
            </a:r>
            <a:endParaRPr lang="en-US" altLang="en-US" sz="1300" b="1" dirty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 smtClean="0"/>
              <a:t>Bryan Townsend</a:t>
            </a:r>
            <a:endParaRPr lang="en-US" altLang="en-US" sz="13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OMHA Rep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  <a:defRPr/>
            </a:pPr>
            <a:r>
              <a:rPr lang="en-US" altLang="en-US" sz="1300" dirty="0"/>
              <a:t>Todd Henderson 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Local League and Shamrock Reps: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   Jason Arsenault &amp; John Peters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en-US" sz="1300" b="1" dirty="0"/>
              <a:t>Ice Convener</a:t>
            </a:r>
          </a:p>
          <a:p>
            <a:pPr marL="285750" indent="-285750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   Gwen </a:t>
            </a:r>
            <a:r>
              <a:rPr lang="en-US" altLang="en-US" sz="1300" dirty="0"/>
              <a:t>Fickling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endParaRPr lang="en-US" altLang="en-US" sz="1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en-US" sz="1400" dirty="0"/>
          </a:p>
        </p:txBody>
      </p:sp>
      <p:pic>
        <p:nvPicPr>
          <p:cNvPr id="8195" name="Picture 3" descr="Strathroy_S_Jr"/>
          <p:cNvPicPr>
            <a:picLocks noGrp="1" noChangeAspect="1" noChangeArrowheads="1"/>
          </p:cNvPicPr>
          <p:nvPr>
            <p:ph type="ctrTitle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0" y="5715000"/>
            <a:ext cx="1295400" cy="746125"/>
          </a:xfrm>
          <a:noFill/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228600"/>
            <a:ext cx="8077200" cy="138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Executive Committee &amp; Support Staff</a:t>
            </a: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343400" y="1752600"/>
            <a:ext cx="4267200" cy="43434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/>
              <a:t>Volunteer Coordinator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Angie Mackey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/>
              <a:t>Sponsorship &amp; Equipment Coordinators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/>
              <a:t>Heidi </a:t>
            </a:r>
            <a:r>
              <a:rPr lang="en-US" altLang="en-US" sz="1300" dirty="0" err="1"/>
              <a:t>Lalich</a:t>
            </a:r>
            <a:r>
              <a:rPr lang="en-US" altLang="en-US" sz="1300" dirty="0"/>
              <a:t>/Shawn </a:t>
            </a:r>
            <a:r>
              <a:rPr lang="en-US" altLang="en-US" sz="1300" dirty="0" err="1"/>
              <a:t>Pranger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/>
              <a:t>Timekeeper/Gate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/>
              <a:t>Stephanie </a:t>
            </a:r>
            <a:r>
              <a:rPr lang="en-US" altLang="en-US" sz="1300" dirty="0" err="1"/>
              <a:t>Brum</a:t>
            </a:r>
            <a:r>
              <a:rPr lang="en-US" altLang="en-US" sz="1300" dirty="0"/>
              <a:t>&amp; Tara </a:t>
            </a:r>
            <a:r>
              <a:rPr lang="en-US" altLang="en-US" sz="1300" dirty="0" err="1"/>
              <a:t>Boersma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/>
              <a:t>Head Trainer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/>
              <a:t>Shawn </a:t>
            </a:r>
            <a:r>
              <a:rPr lang="en-US" altLang="en-US" sz="1300" dirty="0" err="1"/>
              <a:t>Pranger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/>
              <a:t>Fundraising </a:t>
            </a:r>
            <a:r>
              <a:rPr lang="en-US" altLang="en-US" sz="1300" b="1" dirty="0" err="1" smtClean="0"/>
              <a:t>Convenor</a:t>
            </a:r>
            <a:endParaRPr lang="en-US" altLang="en-US" sz="1300" b="1" dirty="0"/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/>
              <a:t>Angela </a:t>
            </a:r>
            <a:r>
              <a:rPr lang="en-US" altLang="en-US" sz="1300" dirty="0" err="1"/>
              <a:t>Vanderwal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300" b="1" dirty="0"/>
              <a:t>Website Administrator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Lloyd Mailloux</a:t>
            </a:r>
            <a:endParaRPr lang="en-US" altLang="en-US" sz="1300" dirty="0"/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 smtClean="0"/>
              <a:t>U7, U8 &amp; U9 Coordinator</a:t>
            </a:r>
            <a:endParaRPr lang="en-US" altLang="en-US" sz="1300" b="1" dirty="0"/>
          </a:p>
          <a:p>
            <a:pPr marL="171450" indent="-1714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  Wes Johnson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 smtClean="0"/>
              <a:t>U6 Coordinator</a:t>
            </a:r>
          </a:p>
          <a:p>
            <a:pPr marL="285750" indent="-2857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300" dirty="0" smtClean="0"/>
              <a:t> Dave Rosser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defRPr/>
            </a:pPr>
            <a:r>
              <a:rPr lang="en-US" altLang="en-US" sz="1300" b="1" dirty="0" smtClean="0"/>
              <a:t>Tournament Co-</a:t>
            </a:r>
            <a:r>
              <a:rPr lang="en-US" altLang="en-US" sz="1300" b="1" dirty="0" err="1" smtClean="0"/>
              <a:t>ordinators</a:t>
            </a:r>
            <a:endParaRPr lang="en-US" altLang="en-US" sz="1300" b="1" dirty="0"/>
          </a:p>
          <a:p>
            <a:pPr marL="171450" indent="-171450" eaLnBrk="1" hangingPunct="1">
              <a:lnSpc>
                <a:spcPct val="90000"/>
              </a:lnSpc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ü"/>
              <a:defRPr/>
            </a:pPr>
            <a:r>
              <a:rPr lang="en-US" altLang="en-US" sz="1200" dirty="0" smtClean="0"/>
              <a:t>   </a:t>
            </a:r>
            <a:r>
              <a:rPr lang="en-US" altLang="en-US" sz="1300" dirty="0" smtClean="0"/>
              <a:t>Christa Rosser &amp; Christine Boersma-</a:t>
            </a:r>
            <a:r>
              <a:rPr lang="en-US" altLang="en-US" sz="1300" dirty="0" err="1" smtClean="0"/>
              <a:t>Hurd</a:t>
            </a:r>
            <a:endParaRPr lang="en-US" altLang="en-US" sz="13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85800" y="2743200"/>
            <a:ext cx="6858000" cy="3657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altLang="en-US" sz="4800" b="1" dirty="0">
                <a:solidFill>
                  <a:srgbClr val="C00000"/>
                </a:solidFill>
              </a:rPr>
              <a:t>QUESTIONS?????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b="1" dirty="0">
              <a:solidFill>
                <a:srgbClr val="C000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/>
              <a:t>U6 Program: </a:t>
            </a:r>
            <a:r>
              <a:rPr lang="en-US" altLang="en-US" sz="2000" dirty="0" smtClean="0"/>
              <a:t>Contact Wes Johnson at </a:t>
            </a:r>
            <a:r>
              <a:rPr lang="en-US" altLang="en-US" sz="2000" dirty="0" smtClean="0">
                <a:hlinkClick r:id="rId2"/>
              </a:rPr>
              <a:t>mites@sdmha.org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/>
              <a:t>U7 Program: </a:t>
            </a:r>
            <a:r>
              <a:rPr lang="en-US" altLang="en-US" sz="2000" dirty="0" smtClean="0"/>
              <a:t>Contact Wes Johnson at </a:t>
            </a:r>
            <a:r>
              <a:rPr lang="en-CA" sz="2000" u="sng" dirty="0" smtClean="0">
                <a:hlinkClick r:id="rId2"/>
              </a:rPr>
              <a:t>tykes@sdmha.org</a:t>
            </a:r>
            <a:endParaRPr lang="en-US" altLang="en-US" sz="2000" dirty="0" smtClean="0"/>
          </a:p>
          <a:p>
            <a:pPr eaLnBrk="1" hangingPunct="1">
              <a:lnSpc>
                <a:spcPct val="90000"/>
              </a:lnSpc>
            </a:pPr>
            <a:endParaRPr lang="en-US" altLang="en-US" sz="2000" b="1" dirty="0"/>
          </a:p>
          <a:p>
            <a:pPr eaLnBrk="1" hangingPunct="1">
              <a:lnSpc>
                <a:spcPct val="90000"/>
              </a:lnSpc>
            </a:pPr>
            <a:r>
              <a:rPr lang="en-US" altLang="en-US" sz="2000" b="1" dirty="0" smtClean="0"/>
              <a:t>U8-U18 </a:t>
            </a:r>
            <a:r>
              <a:rPr lang="en-US" altLang="en-US" sz="2000" b="1" dirty="0"/>
              <a:t>Divisions: </a:t>
            </a:r>
            <a:r>
              <a:rPr lang="en-US" altLang="en-US" sz="2000" dirty="0"/>
              <a:t>Contact </a:t>
            </a:r>
            <a:r>
              <a:rPr lang="en-US" altLang="en-US" sz="2000" dirty="0" smtClean="0"/>
              <a:t>Jason Urquhart </a:t>
            </a:r>
            <a:r>
              <a:rPr lang="en-US" altLang="en-US" sz="2000" dirty="0"/>
              <a:t>at </a:t>
            </a:r>
            <a:r>
              <a:rPr lang="en-US" altLang="en-US" sz="2000" dirty="0">
                <a:hlinkClick r:id="rId3"/>
              </a:rPr>
              <a:t>VP@sdmha.org</a:t>
            </a:r>
            <a:endParaRPr lang="en-US" altLang="en-US" sz="2000" dirty="0"/>
          </a:p>
          <a:p>
            <a:pPr eaLnBrk="1" hangingPunct="1">
              <a:lnSpc>
                <a:spcPct val="90000"/>
              </a:lnSpc>
            </a:pPr>
            <a:endParaRPr lang="en-US" altLang="en-US" sz="2000" b="1" dirty="0"/>
          </a:p>
          <a:p>
            <a:pPr eaLnBrk="1" hangingPunct="1">
              <a:lnSpc>
                <a:spcPct val="90000"/>
              </a:lnSpc>
              <a:buFontTx/>
              <a:buChar char="•"/>
            </a:pPr>
            <a:endParaRPr lang="en-US" altLang="en-US" sz="1600" b="1" dirty="0">
              <a:solidFill>
                <a:srgbClr val="C00000"/>
              </a:solidFill>
            </a:endParaRPr>
          </a:p>
        </p:txBody>
      </p:sp>
      <p:pic>
        <p:nvPicPr>
          <p:cNvPr id="15363" name="Picture 3" descr="Strathroy_S_Jr"/>
          <p:cNvPicPr>
            <a:picLocks noGrp="1" noChangeAspect="1" noChangeArrowheads="1"/>
          </p:cNvPicPr>
          <p:nvPr>
            <p:ph type="ctrTitle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7620000" y="5867400"/>
            <a:ext cx="1295400" cy="746125"/>
          </a:xfrm>
          <a:noFill/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85800" y="533400"/>
            <a:ext cx="807720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5500"/>
              <a:t>S.D.M.H.A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Strathroy &amp; District Minor Hockey Association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3709</TotalTime>
  <Words>565</Words>
  <Application>Microsoft Office PowerPoint</Application>
  <PresentationFormat>On-screen Show (4:3)</PresentationFormat>
  <Paragraphs>124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Profile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Spencer Conference Centre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dgrimaldi</dc:creator>
  <cp:lastModifiedBy>Juanita1026</cp:lastModifiedBy>
  <cp:revision>120</cp:revision>
  <dcterms:created xsi:type="dcterms:W3CDTF">2008-03-17T00:56:26Z</dcterms:created>
  <dcterms:modified xsi:type="dcterms:W3CDTF">2020-04-07T12:53:48Z</dcterms:modified>
</cp:coreProperties>
</file>